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202" r:id="rId19"/>
    <p:sldId id="1203" r:id="rId20"/>
    <p:sldId id="1185" r:id="rId21"/>
    <p:sldId id="1204" r:id="rId22"/>
    <p:sldId id="1186" r:id="rId23"/>
    <p:sldId id="1127" r:id="rId24"/>
    <p:sldId id="1205" r:id="rId25"/>
    <p:sldId id="1188" r:id="rId26"/>
    <p:sldId id="1189" r:id="rId27"/>
    <p:sldId id="1191" r:id="rId28"/>
    <p:sldId id="1128" r:id="rId29"/>
    <p:sldId id="1129" r:id="rId30"/>
    <p:sldId id="1192" r:id="rId31"/>
    <p:sldId id="1190" r:id="rId32"/>
    <p:sldId id="1130" r:id="rId33"/>
    <p:sldId id="1206" r:id="rId34"/>
    <p:sldId id="1193" r:id="rId35"/>
    <p:sldId id="1194" r:id="rId36"/>
    <p:sldId id="1195" r:id="rId37"/>
    <p:sldId id="1196" r:id="rId38"/>
    <p:sldId id="1224" r:id="rId39"/>
    <p:sldId id="1197" r:id="rId40"/>
    <p:sldId id="1132" r:id="rId41"/>
    <p:sldId id="1133" r:id="rId42"/>
    <p:sldId id="1198" r:id="rId43"/>
    <p:sldId id="1134" r:id="rId44"/>
    <p:sldId id="1209" r:id="rId45"/>
    <p:sldId id="1199" r:id="rId46"/>
    <p:sldId id="1200" r:id="rId47"/>
    <p:sldId id="995" r:id="rId48"/>
    <p:sldId id="996" r:id="rId49"/>
    <p:sldId id="980" r:id="rId50"/>
    <p:sldId id="981" r:id="rId51"/>
    <p:sldId id="1210" r:id="rId52"/>
    <p:sldId id="1111" r:id="rId53"/>
    <p:sldId id="1112" r:id="rId54"/>
    <p:sldId id="1108" r:id="rId55"/>
    <p:sldId id="1109" r:id="rId56"/>
    <p:sldId id="1113" r:id="rId57"/>
    <p:sldId id="1110" r:id="rId58"/>
    <p:sldId id="1114" r:id="rId59"/>
    <p:sldId id="1115" r:id="rId60"/>
    <p:sldId id="1116" r:id="rId61"/>
    <p:sldId id="1135" r:id="rId62"/>
    <p:sldId id="1163" r:id="rId63"/>
    <p:sldId id="1164" r:id="rId64"/>
    <p:sldId id="1165" r:id="rId65"/>
    <p:sldId id="1166" r:id="rId66"/>
    <p:sldId id="1167" r:id="rId67"/>
    <p:sldId id="1117" r:id="rId68"/>
    <p:sldId id="1118" r:id="rId69"/>
    <p:sldId id="1168" r:id="rId70"/>
    <p:sldId id="1169" r:id="rId71"/>
    <p:sldId id="1170" r:id="rId72"/>
    <p:sldId id="1119" r:id="rId73"/>
    <p:sldId id="1171" r:id="rId74"/>
    <p:sldId id="1120" r:id="rId75"/>
    <p:sldId id="1172" r:id="rId76"/>
    <p:sldId id="1121" r:id="rId77"/>
    <p:sldId id="1122" r:id="rId78"/>
    <p:sldId id="1173" r:id="rId79"/>
    <p:sldId id="1174" r:id="rId80"/>
    <p:sldId id="1175" r:id="rId81"/>
    <p:sldId id="1176" r:id="rId82"/>
    <p:sldId id="1177" r:id="rId83"/>
    <p:sldId id="1178" r:id="rId84"/>
    <p:sldId id="1179" r:id="rId85"/>
    <p:sldId id="1180" r:id="rId86"/>
    <p:sldId id="975" r:id="rId87"/>
    <p:sldId id="1123" r:id="rId88"/>
    <p:sldId id="1124" r:id="rId89"/>
    <p:sldId id="1125" r:id="rId90"/>
    <p:sldId id="1213" r:id="rId91"/>
    <p:sldId id="1211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F204F-5745-42F9-8E30-1715F5D426D6}" v="131" dt="2022-07-11T13:32:59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F2F204F-5745-42F9-8E30-1715F5D426D6}"/>
    <pc:docChg chg="undo custSel modSld">
      <pc:chgData name="Biersach, David" userId="14a9feb0-85a7-4da4-be8a-c1e22b637acc" providerId="ADAL" clId="{9F2F204F-5745-42F9-8E30-1715F5D426D6}" dt="2022-07-11T13:33:05.533" v="300"/>
      <pc:docMkLst>
        <pc:docMk/>
      </pc:docMkLst>
      <pc:sldChg chg="addSp delSp modSp mod modAnim">
        <pc:chgData name="Biersach, David" userId="14a9feb0-85a7-4da4-be8a-c1e22b637acc" providerId="ADAL" clId="{9F2F204F-5745-42F9-8E30-1715F5D426D6}" dt="2022-07-11T13:33:05.533" v="300"/>
        <pc:sldMkLst>
          <pc:docMk/>
          <pc:sldMk cId="2382924442" sldId="1114"/>
        </pc:sldMkLst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3" creationId="{65DC9848-28FE-FD9E-18C6-B95777528B0B}"/>
          </ac:spMkLst>
        </pc:spChg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12" creationId="{92C41B26-15A1-159D-0247-D5E0B9668961}"/>
          </ac:spMkLst>
        </pc:spChg>
        <pc:spChg chg="mod">
          <ac:chgData name="Biersach, David" userId="14a9feb0-85a7-4da4-be8a-c1e22b637acc" providerId="ADAL" clId="{9F2F204F-5745-42F9-8E30-1715F5D426D6}" dt="2022-07-11T13:29:14.997" v="276" actId="1076"/>
          <ac:spMkLst>
            <pc:docMk/>
            <pc:sldMk cId="2382924442" sldId="1114"/>
            <ac:spMk id="26" creationId="{84BCF049-F22A-491F-BC1E-F3EE30EE2CD5}"/>
          </ac:spMkLst>
        </pc:spChg>
        <pc:grpChg chg="add del mod">
          <ac:chgData name="Biersach, David" userId="14a9feb0-85a7-4da4-be8a-c1e22b637acc" providerId="ADAL" clId="{9F2F204F-5745-42F9-8E30-1715F5D426D6}" dt="2022-07-11T13:32:14.741" v="297" actId="165"/>
          <ac:grpSpMkLst>
            <pc:docMk/>
            <pc:sldMk cId="2382924442" sldId="1114"/>
            <ac:grpSpMk id="5" creationId="{D81D6DDD-9D1F-BB44-89F6-02EF58C723D0}"/>
          </ac:grpSpMkLst>
        </pc:grpChg>
      </pc:sldChg>
      <pc:sldChg chg="modSp mod">
        <pc:chgData name="Biersach, David" userId="14a9feb0-85a7-4da4-be8a-c1e22b637acc" providerId="ADAL" clId="{9F2F204F-5745-42F9-8E30-1715F5D426D6}" dt="2022-07-07T16:20:47.013" v="251" actId="1076"/>
        <pc:sldMkLst>
          <pc:docMk/>
          <pc:sldMk cId="3730089134" sldId="1192"/>
        </pc:sldMkLst>
        <pc:spChg chg="mod">
          <ac:chgData name="Biersach, David" userId="14a9feb0-85a7-4da4-be8a-c1e22b637acc" providerId="ADAL" clId="{9F2F204F-5745-42F9-8E30-1715F5D426D6}" dt="2022-07-07T16:20:47.013" v="251" actId="1076"/>
          <ac:spMkLst>
            <pc:docMk/>
            <pc:sldMk cId="3730089134" sldId="1192"/>
            <ac:spMk id="14" creationId="{6F53BAB6-1075-47DD-BE9A-CAC8854F9F55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6:14:26.485" v="230"/>
        <pc:sldMkLst>
          <pc:docMk/>
          <pc:sldMk cId="2765744030" sldId="1202"/>
        </pc:sldMkLst>
        <pc:spChg chg="add mod">
          <ac:chgData name="Biersach, David" userId="14a9feb0-85a7-4da4-be8a-c1e22b637acc" providerId="ADAL" clId="{9F2F204F-5745-42F9-8E30-1715F5D426D6}" dt="2022-07-07T16:12:17.267" v="204" actId="1582"/>
          <ac:spMkLst>
            <pc:docMk/>
            <pc:sldMk cId="2765744030" sldId="1202"/>
            <ac:spMk id="9" creationId="{80640126-F5F2-5D09-264F-659453C16574}"/>
          </ac:spMkLst>
        </pc:spChg>
        <pc:spChg chg="add mod">
          <ac:chgData name="Biersach, David" userId="14a9feb0-85a7-4da4-be8a-c1e22b637acc" providerId="ADAL" clId="{9F2F204F-5745-42F9-8E30-1715F5D426D6}" dt="2022-07-07T16:13:00.157" v="216" actId="14100"/>
          <ac:spMkLst>
            <pc:docMk/>
            <pc:sldMk cId="2765744030" sldId="1202"/>
            <ac:spMk id="26" creationId="{C2583E20-806A-87B9-F88F-DBD49E53A6C6}"/>
          </ac:spMkLst>
        </pc:spChg>
        <pc:cxnChg chg="add mod">
          <ac:chgData name="Biersach, David" userId="14a9feb0-85a7-4da4-be8a-c1e22b637acc" providerId="ADAL" clId="{9F2F204F-5745-42F9-8E30-1715F5D426D6}" dt="2022-07-07T16:13:16.888" v="219" actId="1582"/>
          <ac:cxnSpMkLst>
            <pc:docMk/>
            <pc:sldMk cId="2765744030" sldId="1202"/>
            <ac:cxnSpMk id="19" creationId="{E26251AD-D3DB-41C2-2824-72A5300EF90A}"/>
          </ac:cxnSpMkLst>
        </pc:cxnChg>
      </pc:sldChg>
      <pc:sldChg chg="addSp modSp mod modAnim">
        <pc:chgData name="Biersach, David" userId="14a9feb0-85a7-4da4-be8a-c1e22b637acc" providerId="ADAL" clId="{9F2F204F-5745-42F9-8E30-1715F5D426D6}" dt="2022-07-07T16:19:12.020" v="232" actId="1076"/>
        <pc:sldMkLst>
          <pc:docMk/>
          <pc:sldMk cId="2403260483" sldId="1203"/>
        </pc:sldMkLst>
        <pc:spChg chg="add mod">
          <ac:chgData name="Biersach, David" userId="14a9feb0-85a7-4da4-be8a-c1e22b637acc" providerId="ADAL" clId="{9F2F204F-5745-42F9-8E30-1715F5D426D6}" dt="2022-07-07T16:19:12.020" v="232" actId="1076"/>
          <ac:spMkLst>
            <pc:docMk/>
            <pc:sldMk cId="2403260483" sldId="1203"/>
            <ac:spMk id="20" creationId="{97E9703C-8860-5658-5684-5EADC911965B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5:53:22.607" v="6"/>
        <pc:sldMkLst>
          <pc:docMk/>
          <pc:sldMk cId="155390706" sldId="1220"/>
        </pc:sldMkLst>
        <pc:picChg chg="add mod">
          <ac:chgData name="Biersach, David" userId="14a9feb0-85a7-4da4-be8a-c1e22b637acc" providerId="ADAL" clId="{9F2F204F-5745-42F9-8E30-1715F5D426D6}" dt="2022-07-07T15:53:02.089" v="3" actId="1076"/>
          <ac:picMkLst>
            <pc:docMk/>
            <pc:sldMk cId="155390706" sldId="1220"/>
            <ac:picMk id="6" creationId="{95390BAF-4E02-F103-3B88-7E256E5F96D0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5:24.434" v="27"/>
        <pc:sldMkLst>
          <pc:docMk/>
          <pc:sldMk cId="1694960989" sldId="1221"/>
        </pc:sldMkLst>
        <pc:picChg chg="add del mod">
          <ac:chgData name="Biersach, David" userId="14a9feb0-85a7-4da4-be8a-c1e22b637acc" providerId="ADAL" clId="{9F2F204F-5745-42F9-8E30-1715F5D426D6}" dt="2022-07-07T15:55:12.120" v="23" actId="478"/>
          <ac:picMkLst>
            <pc:docMk/>
            <pc:sldMk cId="1694960989" sldId="1221"/>
            <ac:picMk id="5" creationId="{8773EAF5-9E10-92BA-B0BB-B888D1965A6C}"/>
          </ac:picMkLst>
        </pc:picChg>
        <pc:picChg chg="add mod">
          <ac:chgData name="Biersach, David" userId="14a9feb0-85a7-4da4-be8a-c1e22b637acc" providerId="ADAL" clId="{9F2F204F-5745-42F9-8E30-1715F5D426D6}" dt="2022-07-07T15:55:15.551" v="24" actId="208"/>
          <ac:picMkLst>
            <pc:docMk/>
            <pc:sldMk cId="1694960989" sldId="1221"/>
            <ac:picMk id="6" creationId="{E03305A9-1F7D-B5B7-1F17-147CD4E9D72B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4:28.277" v="16"/>
        <pc:sldMkLst>
          <pc:docMk/>
          <pc:sldMk cId="1719906920" sldId="1222"/>
        </pc:sldMkLst>
        <pc:picChg chg="add del mod">
          <ac:chgData name="Biersach, David" userId="14a9feb0-85a7-4da4-be8a-c1e22b637acc" providerId="ADAL" clId="{9F2F204F-5745-42F9-8E30-1715F5D426D6}" dt="2022-07-07T15:54:11.327" v="12" actId="478"/>
          <ac:picMkLst>
            <pc:docMk/>
            <pc:sldMk cId="1719906920" sldId="1222"/>
            <ac:picMk id="5" creationId="{3B5D0FB1-1456-CE37-BF8E-634242390732}"/>
          </ac:picMkLst>
        </pc:picChg>
        <pc:picChg chg="add mod ord">
          <ac:chgData name="Biersach, David" userId="14a9feb0-85a7-4da4-be8a-c1e22b637acc" providerId="ADAL" clId="{9F2F204F-5745-42F9-8E30-1715F5D426D6}" dt="2022-07-07T15:54:16.763" v="13" actId="166"/>
          <ac:picMkLst>
            <pc:docMk/>
            <pc:sldMk cId="1719906920" sldId="1222"/>
            <ac:picMk id="7" creationId="{4097548D-A731-3989-6963-DDEBF3D74544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6:04:00.622" v="193" actId="1076"/>
        <pc:sldMkLst>
          <pc:docMk/>
          <pc:sldMk cId="1155958663" sldId="1223"/>
        </pc:sldMkLst>
        <pc:spChg chg="add mod">
          <ac:chgData name="Biersach, David" userId="14a9feb0-85a7-4da4-be8a-c1e22b637acc" providerId="ADAL" clId="{9F2F204F-5745-42F9-8E30-1715F5D426D6}" dt="2022-07-07T16:03:58.632" v="192" actId="20577"/>
          <ac:spMkLst>
            <pc:docMk/>
            <pc:sldMk cId="1155958663" sldId="1223"/>
            <ac:spMk id="8" creationId="{271A88FB-EDDC-5377-38BB-F0C6599C82D1}"/>
          </ac:spMkLst>
        </pc:spChg>
        <pc:spChg chg="add mod">
          <ac:chgData name="Biersach, David" userId="14a9feb0-85a7-4da4-be8a-c1e22b637acc" providerId="ADAL" clId="{9F2F204F-5745-42F9-8E30-1715F5D426D6}" dt="2022-07-07T16:03:44.104" v="182" actId="20577"/>
          <ac:spMkLst>
            <pc:docMk/>
            <pc:sldMk cId="1155958663" sldId="1223"/>
            <ac:spMk id="9" creationId="{6C444E61-E9CD-0EB9-83E8-687F6ED5A1B3}"/>
          </ac:spMkLst>
        </pc:spChg>
        <pc:picChg chg="mod">
          <ac:chgData name="Biersach, David" userId="14a9feb0-85a7-4da4-be8a-c1e22b637acc" providerId="ADAL" clId="{9F2F204F-5745-42F9-8E30-1715F5D426D6}" dt="2022-07-07T16:04:00.622" v="193" actId="1076"/>
          <ac:picMkLst>
            <pc:docMk/>
            <pc:sldMk cId="1155958663" sldId="1223"/>
            <ac:picMk id="5" creationId="{631BF957-F842-4178-882D-0D2416C97C2F}"/>
          </ac:picMkLst>
        </pc:picChg>
        <pc:picChg chg="add del mod">
          <ac:chgData name="Biersach, David" userId="14a9feb0-85a7-4da4-be8a-c1e22b637acc" providerId="ADAL" clId="{9F2F204F-5745-42F9-8E30-1715F5D426D6}" dt="2022-07-07T15:56:10.594" v="34" actId="478"/>
          <ac:picMkLst>
            <pc:docMk/>
            <pc:sldMk cId="1155958663" sldId="1223"/>
            <ac:picMk id="6" creationId="{0B5643E8-E146-61B5-305D-35203830B78A}"/>
          </ac:picMkLst>
        </pc:picChg>
        <pc:picChg chg="add mod ord">
          <ac:chgData name="Biersach, David" userId="14a9feb0-85a7-4da4-be8a-c1e22b637acc" providerId="ADAL" clId="{9F2F204F-5745-42F9-8E30-1715F5D426D6}" dt="2022-07-07T15:56:13.933" v="35" actId="166"/>
          <ac:picMkLst>
            <pc:docMk/>
            <pc:sldMk cId="1155958663" sldId="1223"/>
            <ac:picMk id="7" creationId="{964C2D2C-457C-1D61-C9F2-094456773F3E}"/>
          </ac:picMkLst>
        </pc:picChg>
        <pc:picChg chg="add mod">
          <ac:chgData name="Biersach, David" userId="14a9feb0-85a7-4da4-be8a-c1e22b637acc" providerId="ADAL" clId="{9F2F204F-5745-42F9-8E30-1715F5D426D6}" dt="2022-07-07T16:02:25.710" v="169" actId="1076"/>
          <ac:picMkLst>
            <pc:docMk/>
            <pc:sldMk cId="1155958663" sldId="1223"/>
            <ac:picMk id="10" creationId="{7ADFC47D-A5DE-4966-BD03-0EB1C12763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07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8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50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03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16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6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5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0.png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8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../media/image55.png"/><Relationship Id="rId4" Type="http://schemas.openxmlformats.org/officeDocument/2006/relationships/image" Target="NULL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85.png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6.png"/><Relationship Id="rId3" Type="http://schemas.openxmlformats.org/officeDocument/2006/relationships/image" Target="../media/image84.png"/><Relationship Id="rId21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7.png"/><Relationship Id="rId4" Type="http://schemas.openxmlformats.org/officeDocument/2006/relationships/image" Target="NUL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hyperlink" Target="https://www.delftstack.com/howto/numpy/python-numpy.newaxis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5" Type="http://schemas.openxmlformats.org/officeDocument/2006/relationships/image" Target="NUL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NUL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7.png"/><Relationship Id="rId5" Type="http://schemas.openxmlformats.org/officeDocument/2006/relationships/image" Target="../media/image133.png"/><Relationship Id="rId10" Type="http://schemas.openxmlformats.org/officeDocument/2006/relationships/image" Target="../media/image136.png"/><Relationship Id="rId4" Type="http://schemas.openxmlformats.org/officeDocument/2006/relationships/image" Target="../media/image1320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NULL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1.png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NULL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58.png"/><Relationship Id="rId5" Type="http://schemas.openxmlformats.org/officeDocument/2006/relationships/image" Target="NULL"/><Relationship Id="rId10" Type="http://schemas.openxmlformats.org/officeDocument/2006/relationships/image" Target="../media/image157.png"/><Relationship Id="rId4" Type="http://schemas.openxmlformats.org/officeDocument/2006/relationships/image" Target="NULL"/><Relationship Id="rId9" Type="http://schemas.openxmlformats.org/officeDocument/2006/relationships/image" Target="../media/image1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35.png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10" Type="http://schemas.openxmlformats.org/officeDocument/2006/relationships/image" Target="NULL"/><Relationship Id="rId4" Type="http://schemas.openxmlformats.org/officeDocument/2006/relationships/image" Target="../media/image172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0BAF-4E02-F103-3B88-7E256E5F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447619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C0385A-B3A3-1A70-6FCB-C0E40991A25D}"/>
              </a:ext>
            </a:extLst>
          </p:cNvPr>
          <p:cNvSpPr/>
          <p:nvPr/>
        </p:nvSpPr>
        <p:spPr>
          <a:xfrm>
            <a:off x="5675167" y="4182289"/>
            <a:ext cx="2601393" cy="1020199"/>
          </a:xfrm>
          <a:prstGeom prst="wedgeRoundRectCallout">
            <a:avLst>
              <a:gd name="adj1" fmla="val -48037"/>
              <a:gd name="adj2" fmla="val -162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the particle might be found in several different locations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7C23883-4C2D-7941-1728-40E4DA152DD8}"/>
              </a:ext>
            </a:extLst>
          </p:cNvPr>
          <p:cNvSpPr/>
          <p:nvPr/>
        </p:nvSpPr>
        <p:spPr>
          <a:xfrm>
            <a:off x="2267108" y="1965817"/>
            <a:ext cx="2304892" cy="1020199"/>
          </a:xfrm>
          <a:prstGeom prst="wedgeRoundRectCallout">
            <a:avLst>
              <a:gd name="adj1" fmla="val -60630"/>
              <a:gd name="adj2" fmla="val -90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uncertainty in the frequency – it is only one value…</a:t>
            </a:r>
          </a:p>
        </p:txBody>
      </p:sp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548D-A731-3989-6963-DDEBF3D7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533333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305A9-1F7D-B5B7-1F17-147CD4E9D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44008" cy="261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C2D2C-457C-1D61-C9F2-09445677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39627" cy="251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1A88FB-EDDC-5377-38BB-F0C6599C82D1}"/>
              </a:ext>
            </a:extLst>
          </p:cNvPr>
          <p:cNvSpPr/>
          <p:nvPr/>
        </p:nvSpPr>
        <p:spPr>
          <a:xfrm>
            <a:off x="2085739" y="2085738"/>
            <a:ext cx="2304892" cy="1020199"/>
          </a:xfrm>
          <a:prstGeom prst="wedgeRoundRectCallout">
            <a:avLst>
              <a:gd name="adj1" fmla="val -45021"/>
              <a:gd name="adj2" fmla="val -9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now there are more frequencies the particle might have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C444E61-E9CD-0EB9-83E8-687F6ED5A1B3}"/>
              </a:ext>
            </a:extLst>
          </p:cNvPr>
          <p:cNvSpPr/>
          <p:nvPr/>
        </p:nvSpPr>
        <p:spPr>
          <a:xfrm>
            <a:off x="4467461" y="4701728"/>
            <a:ext cx="2093296" cy="1020199"/>
          </a:xfrm>
          <a:prstGeom prst="wedgeRoundRectCallout">
            <a:avLst>
              <a:gd name="adj1" fmla="val -41411"/>
              <a:gd name="adj2" fmla="val -98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narrowing where the particle might be found…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DFC47D-A5DE-4966-BD03-0EB1C1276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1468581"/>
            <a:ext cx="1987812" cy="1987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(1926)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>
            <a:off x="1752291" y="3433130"/>
            <a:ext cx="701796" cy="514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2735705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40126-F5F2-5D09-264F-659453C16574}"/>
              </a:ext>
            </a:extLst>
          </p:cNvPr>
          <p:cNvSpPr/>
          <p:nvPr/>
        </p:nvSpPr>
        <p:spPr>
          <a:xfrm>
            <a:off x="7021667" y="3272692"/>
            <a:ext cx="851581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83E20-806A-87B9-F88F-DBD49E53A6C6}"/>
              </a:ext>
            </a:extLst>
          </p:cNvPr>
          <p:cNvSpPr/>
          <p:nvPr/>
        </p:nvSpPr>
        <p:spPr>
          <a:xfrm>
            <a:off x="4517231" y="3250083"/>
            <a:ext cx="431007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26251AD-D3DB-41C2-2824-72A5300EF90A}"/>
              </a:ext>
            </a:extLst>
          </p:cNvPr>
          <p:cNvCxnSpPr>
            <a:stCxn id="9" idx="0"/>
            <a:endCxn id="26" idx="0"/>
          </p:cNvCxnSpPr>
          <p:nvPr/>
        </p:nvCxnSpPr>
        <p:spPr>
          <a:xfrm rot="16200000" flipV="1">
            <a:off x="6078793" y="1904026"/>
            <a:ext cx="22609" cy="2714723"/>
          </a:xfrm>
          <a:prstGeom prst="bentConnector3">
            <a:avLst>
              <a:gd name="adj1" fmla="val 111110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D76030-D8DB-9358-9D1C-1F0CF2CF0F4C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0" cy="6834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6FB8EE-A612-18B8-DC5E-E221CA488D5D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56673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DA0C5D-DB29-16CD-C2A3-8C987EF492B5}"/>
              </a:ext>
            </a:extLst>
          </p:cNvPr>
          <p:cNvCxnSpPr>
            <a:cxnSpLocks/>
          </p:cNvCxnSpPr>
          <p:nvPr/>
        </p:nvCxnSpPr>
        <p:spPr>
          <a:xfrm>
            <a:off x="6803231" y="4126706"/>
            <a:ext cx="0" cy="3262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AB3F62-9411-ED9B-4E6E-029672A62DA9}"/>
              </a:ext>
            </a:extLst>
          </p:cNvPr>
          <p:cNvCxnSpPr>
            <a:cxnSpLocks/>
          </p:cNvCxnSpPr>
          <p:nvPr/>
        </p:nvCxnSpPr>
        <p:spPr>
          <a:xfrm>
            <a:off x="6803231" y="4450557"/>
            <a:ext cx="22319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77AD6-1ABB-1D85-7975-D7DCCCA60036}"/>
              </a:ext>
            </a:extLst>
          </p:cNvPr>
          <p:cNvCxnSpPr>
            <a:cxnSpLocks/>
          </p:cNvCxnSpPr>
          <p:nvPr/>
        </p:nvCxnSpPr>
        <p:spPr>
          <a:xfrm>
            <a:off x="7026429" y="4450557"/>
            <a:ext cx="0" cy="3595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B8AE00-B2E7-995D-413E-555F33A76A55}"/>
              </a:ext>
            </a:extLst>
          </p:cNvPr>
          <p:cNvCxnSpPr>
            <a:cxnSpLocks/>
          </p:cNvCxnSpPr>
          <p:nvPr/>
        </p:nvCxnSpPr>
        <p:spPr>
          <a:xfrm>
            <a:off x="6236493" y="4810125"/>
            <a:ext cx="7899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  <p:bldP spid="9" grpId="0" animBg="1"/>
      <p:bldP spid="9" grpId="1" animBg="1"/>
      <p:bldP spid="26" grpId="0" animBg="1"/>
      <p:bldP spid="2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9703C-8860-5658-5684-5EADC911965B}"/>
              </a:ext>
            </a:extLst>
          </p:cNvPr>
          <p:cNvSpPr/>
          <p:nvPr/>
        </p:nvSpPr>
        <p:spPr>
          <a:xfrm>
            <a:off x="5326332" y="421316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5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897127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the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changing, </a:t>
            </a:r>
            <a:r>
              <a:rPr lang="en-US" sz="2000" i="1" dirty="0"/>
              <a:t>not</a:t>
            </a:r>
            <a:r>
              <a:rPr lang="en-US" sz="2000" dirty="0"/>
              <a:t> the particle itself moving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/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4751-E810-42CC-95A6-5BA19000FA40}"/>
              </a:ext>
            </a:extLst>
          </p:cNvPr>
          <p:cNvSpPr txBox="1"/>
          <p:nvPr/>
        </p:nvSpPr>
        <p:spPr>
          <a:xfrm>
            <a:off x="78659" y="2613246"/>
            <a:ext cx="15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Schrodinger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F08995-ACA4-CB6D-FF05-17CD6C814EF5}"/>
              </a:ext>
            </a:extLst>
          </p:cNvPr>
          <p:cNvSpPr/>
          <p:nvPr/>
        </p:nvSpPr>
        <p:spPr>
          <a:xfrm>
            <a:off x="2263515" y="1633928"/>
            <a:ext cx="1469036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DAE43-8BB8-F4A1-5921-0F07D2FB512B}"/>
              </a:ext>
            </a:extLst>
          </p:cNvPr>
          <p:cNvSpPr/>
          <p:nvPr/>
        </p:nvSpPr>
        <p:spPr>
          <a:xfrm>
            <a:off x="3957403" y="1633928"/>
            <a:ext cx="2420911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729229"/>
            <a:ext cx="231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(see </a:t>
            </a:r>
            <a:r>
              <a:rPr lang="en-US" dirty="0">
                <a:solidFill>
                  <a:srgbClr val="7030A0"/>
                </a:solidFill>
                <a:hlinkClick r:id="rId9" action="ppaction://hlinksldjump"/>
              </a:rPr>
              <a:t>Slide 19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17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infinite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left wall: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blipFill>
                <a:blip r:embed="rId8"/>
                <a:stretch>
                  <a:fillRect l="-32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44453" y="3927277"/>
            <a:ext cx="146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Normalize the PDF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634DD-C339-5887-8381-A8B464368A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506"/>
          <a:stretch/>
        </p:blipFill>
        <p:spPr>
          <a:xfrm>
            <a:off x="1543565" y="3927277"/>
            <a:ext cx="6153462" cy="2053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/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41EB265-5B35-0462-5E07-FF7A71B1F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972" y="4914260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61134" y="4910496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infinite potential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/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19978" y="2873963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stationary,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71255" y="2873963"/>
            <a:ext cx="1685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blipFill>
                <a:blip r:embed="rId4"/>
                <a:stretch>
                  <a:fillRect l="-304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09D464-68F6-F531-9639-1BBEFB73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16B6AA1-B17F-0EF0-1699-41799A6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F22826-FB6C-C74D-A591-1019D0E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0A2734-23B0-F22E-0416-B6CC3BF8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7170591" y="4455471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6BEAD-7316-CE9B-259D-4343D87E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EB817C-876B-151E-8438-06A03700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2A374-C6B7-D3DD-7731-C686AD1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E41F227-B022-5250-D372-F65940D9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47335" y="2813267"/>
            <a:ext cx="494071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1857077" y="2294004"/>
            <a:ext cx="303245" cy="127727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Components can be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a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6803FF2-5C20-C0CE-2829-32D0350155F0}"/>
              </a:ext>
            </a:extLst>
          </p:cNvPr>
          <p:cNvSpPr txBox="1"/>
          <p:nvPr/>
        </p:nvSpPr>
        <p:spPr>
          <a:xfrm>
            <a:off x="3649590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5FF02-85AB-5661-4E6B-E04B35344428}"/>
              </a:ext>
            </a:extLst>
          </p:cNvPr>
          <p:cNvSpPr txBox="1"/>
          <p:nvPr/>
        </p:nvSpPr>
        <p:spPr>
          <a:xfrm>
            <a:off x="4629709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C3573-CF41-914D-D943-4002E7226902}"/>
              </a:ext>
            </a:extLst>
          </p:cNvPr>
          <p:cNvSpPr txBox="1"/>
          <p:nvPr/>
        </p:nvSpPr>
        <p:spPr>
          <a:xfrm>
            <a:off x="5885375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C22F66-49D6-E017-4EC1-E9D1284E29DF}"/>
              </a:ext>
            </a:extLst>
          </p:cNvPr>
          <p:cNvCxnSpPr/>
          <p:nvPr/>
        </p:nvCxnSpPr>
        <p:spPr>
          <a:xfrm flipH="1">
            <a:off x="5066675" y="4449202"/>
            <a:ext cx="3822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2" grpId="0"/>
      <p:bldP spid="3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01588"/>
            <a:ext cx="718063" cy="2467361"/>
          </a:xfrm>
          <a:prstGeom prst="bentConnector3">
            <a:avLst>
              <a:gd name="adj1" fmla="val 1318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43348" y="4132307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B8E80E-A860-411D-A2D9-7DB1B6172E06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93102B-F519-4C19-A1D8-AACF50E78ABF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D52D-4FF2-4B2D-A8FA-2BB30F0DE500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15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1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  <p:bldP spid="8" grpId="0"/>
      <p:bldP spid="20" grpId="0"/>
      <p:bldP spid="21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9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20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21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5189986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/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/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  <p:bldP spid="3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blipFill>
                <a:blip r:embed="rId5"/>
                <a:stretch>
                  <a:fillRect l="-1455" t="-51786" r="-13455" b="-13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</a:t>
            </a:r>
            <a:r>
              <a:rPr lang="en-US" b="1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94361-A781-3E47-101D-2586B6EEEDAC}"/>
              </a:ext>
            </a:extLst>
          </p:cNvPr>
          <p:cNvSpPr txBox="1"/>
          <p:nvPr/>
        </p:nvSpPr>
        <p:spPr>
          <a:xfrm>
            <a:off x="824740" y="5968059"/>
            <a:ext cx="10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Bra of </a:t>
            </a:r>
            <a:r>
              <a:rPr lang="en-US" sz="1600" b="1" dirty="0">
                <a:solidFill>
                  <a:srgbClr val="7030A0"/>
                </a:solidFill>
              </a:rPr>
              <a:t>End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5D7BD-5129-3ED8-EAAF-DD408682E776}"/>
              </a:ext>
            </a:extLst>
          </p:cNvPr>
          <p:cNvSpPr txBox="1"/>
          <p:nvPr/>
        </p:nvSpPr>
        <p:spPr>
          <a:xfrm>
            <a:off x="2185131" y="5968058"/>
            <a:ext cx="107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Ket of </a:t>
            </a:r>
            <a:r>
              <a:rPr lang="en-US" sz="1600" b="1" dirty="0">
                <a:solidFill>
                  <a:srgbClr val="7030A0"/>
                </a:solidFill>
              </a:rPr>
              <a:t>Start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C6E85-A1F5-4BD6-273B-B3CF07477885}"/>
              </a:ext>
            </a:extLst>
          </p:cNvPr>
          <p:cNvSpPr/>
          <p:nvPr/>
        </p:nvSpPr>
        <p:spPr>
          <a:xfrm>
            <a:off x="1731364" y="5317098"/>
            <a:ext cx="337279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D74AE1-BF80-9D99-DF9A-2CCC5BE0C259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rot="5400000" flipH="1" flipV="1">
            <a:off x="1456796" y="5524852"/>
            <a:ext cx="312071" cy="57434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BFBC6-01EE-7982-C979-EB987F101F80}"/>
              </a:ext>
            </a:extLst>
          </p:cNvPr>
          <p:cNvSpPr/>
          <p:nvPr/>
        </p:nvSpPr>
        <p:spPr>
          <a:xfrm>
            <a:off x="2140817" y="5323200"/>
            <a:ext cx="251306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F2AEDE-C73C-06DF-F6FA-D964D5C3C6B4}"/>
              </a:ext>
            </a:extLst>
          </p:cNvPr>
          <p:cNvCxnSpPr>
            <a:stCxn id="24" idx="0"/>
            <a:endCxn id="26" idx="2"/>
          </p:cNvCxnSpPr>
          <p:nvPr/>
        </p:nvCxnSpPr>
        <p:spPr>
          <a:xfrm rot="16200000" flipV="1">
            <a:off x="2341624" y="5586936"/>
            <a:ext cx="305968" cy="45627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  <p:bldP spid="9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Take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the bra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l="-931" t="-24299" r="-6890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8" y="4077408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states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694794" y="5916239"/>
            <a:ext cx="389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zero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90BE6-1B71-4591-8B90-5BA8F19F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3" y="1644806"/>
            <a:ext cx="6852715" cy="28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dirac_notation.ipynb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E18D5-FD16-497A-BFBF-587E7C3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34" y="4812189"/>
            <a:ext cx="3113031" cy="1544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25287" y="16315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70755" y="316210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51908" y="35635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C40E3-99BE-48F6-AE27-0CDFF73AB872}"/>
              </a:ext>
            </a:extLst>
          </p:cNvPr>
          <p:cNvGrpSpPr/>
          <p:nvPr/>
        </p:nvGrpSpPr>
        <p:grpSpPr>
          <a:xfrm>
            <a:off x="4088500" y="3564059"/>
            <a:ext cx="875429" cy="502813"/>
            <a:chOff x="3836555" y="5421073"/>
            <a:chExt cx="875429" cy="502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7E535-2CF1-4381-9103-EA94E397F03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E2C513-6180-4B4B-A4AF-ABCCFEC25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555" y="5594437"/>
              <a:ext cx="504264" cy="3294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A51E64-2525-4AEE-B527-C08315A95CBC}"/>
              </a:ext>
            </a:extLst>
          </p:cNvPr>
          <p:cNvGrpSpPr/>
          <p:nvPr/>
        </p:nvGrpSpPr>
        <p:grpSpPr>
          <a:xfrm>
            <a:off x="6330193" y="413396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30BE5-1649-4961-AB2E-E623D909BA9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CF58C-0823-40FB-B2CA-31EB25E6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95688" y="3224048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97715" y="6083809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0EBC88-8C31-67D0-8821-3B0536383DBE}"/>
              </a:ext>
            </a:extLst>
          </p:cNvPr>
          <p:cNvSpPr txBox="1"/>
          <p:nvPr/>
        </p:nvSpPr>
        <p:spPr>
          <a:xfrm>
            <a:off x="4901434" y="3563533"/>
            <a:ext cx="246588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Numpy newaxis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7D85A-D4F7-BFE8-F9E1-C77734FF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05" y="4325138"/>
            <a:ext cx="3378865" cy="1994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173A3-8419-426C-A5D4-C710CC2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69" y="1631571"/>
            <a:ext cx="6857063" cy="2314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63118" y="15955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19056" y="216810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42912" y="25240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175948" y="277936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89268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531348" y="273748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00700" y="32591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105821" y="362678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1038352" y="4592318"/>
            <a:ext cx="2985991" cy="1517725"/>
            <a:chOff x="1038352" y="4514032"/>
            <a:chExt cx="2985991" cy="151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Scalar 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48344" r="-14694" b="-145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/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B05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≠⟨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blipFill>
                <a:blip r:embed="rId7"/>
                <a:stretch>
                  <a:fillRect l="-6928" t="-180000" r="-4518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8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D7720-B05D-4003-9A87-793B7E2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27" y="4634857"/>
            <a:ext cx="2517925" cy="179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4F06F-B170-41E1-BB4A-61017591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60" y="1634357"/>
            <a:ext cx="6171879" cy="273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888310" y="15966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0978" y="194099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25527" y="23043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467610" y="2559845"/>
            <a:ext cx="111116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2277213" y="5769606"/>
            <a:ext cx="433552" cy="60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585747" y="284761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80007" y="301280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410018" y="369079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/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blipFill>
                <a:blip r:embed="rId5"/>
                <a:stretch>
                  <a:fillRect l="-6623" t="-127273" b="-2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/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.4714−.7071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.2357+.4714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2.2%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27.7%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55123" y="3503107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240537" y="4742873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83C21-9322-4027-A828-7928433C6D4E}"/>
              </a:ext>
            </a:extLst>
          </p:cNvPr>
          <p:cNvCxnSpPr>
            <a:cxnSpLocks/>
          </p:cNvCxnSpPr>
          <p:nvPr/>
        </p:nvCxnSpPr>
        <p:spPr>
          <a:xfrm flipH="1">
            <a:off x="6906203" y="5047906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5400000" flipH="1" flipV="1">
            <a:off x="7534887" y="4416137"/>
            <a:ext cx="666173" cy="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the same function again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 such as position, momentum, energy, is associated with an operator having eigen</a:t>
            </a:r>
            <a:r>
              <a:rPr lang="en-US" u="sng" dirty="0"/>
              <a:t>functions</a:t>
            </a:r>
            <a:r>
              <a:rPr lang="en-US" dirty="0"/>
              <a:t>. The </a:t>
            </a:r>
            <a:r>
              <a:rPr lang="en-US" b="1" dirty="0"/>
              <a:t>eigenvalues</a:t>
            </a:r>
            <a:r>
              <a:rPr lang="en-US" dirty="0"/>
              <a:t> for those eigen</a:t>
            </a:r>
            <a:r>
              <a:rPr lang="en-US" u="sng" dirty="0"/>
              <a:t>functions</a:t>
            </a:r>
            <a:r>
              <a:rPr lang="en-US" dirty="0"/>
              <a:t> represent the </a:t>
            </a:r>
            <a:r>
              <a:rPr lang="en-US" i="1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97481" y="1573462"/>
            <a:ext cx="316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Operator Eigenfunction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6439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its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multiple of the associated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/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CAC337D-FB52-C0E8-E152-6E8C31292D61}"/>
              </a:ext>
            </a:extLst>
          </p:cNvPr>
          <p:cNvSpPr/>
          <p:nvPr/>
        </p:nvSpPr>
        <p:spPr>
          <a:xfrm>
            <a:off x="5066675" y="3828385"/>
            <a:ext cx="3075950" cy="60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4DEF2C-0E7F-718B-F1A7-4DC160369621}"/>
              </a:ext>
            </a:extLst>
          </p:cNvPr>
          <p:cNvSpPr/>
          <p:nvPr/>
        </p:nvSpPr>
        <p:spPr>
          <a:xfrm>
            <a:off x="6728552" y="3544103"/>
            <a:ext cx="1414073" cy="281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/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  <p:bldP spid="3" grpId="0"/>
      <p:bldP spid="9" grpId="0" animBg="1"/>
      <p:bldP spid="18" grpId="0" animBg="1"/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the given basis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468986" y="2927000"/>
            <a:ext cx="2198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in that basis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7035783" y="4541161"/>
            <a:ext cx="669093" cy="395429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82EB6-CE78-D9EC-8091-94C93ED7AC47}"/>
              </a:ext>
            </a:extLst>
          </p:cNvPr>
          <p:cNvSpPr txBox="1"/>
          <p:nvPr/>
        </p:nvSpPr>
        <p:spPr>
          <a:xfrm>
            <a:off x="7091200" y="726619"/>
            <a:ext cx="179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For a given basis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216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/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E3370-CB51-CA44-FF45-DAD88F761F98}"/>
              </a:ext>
            </a:extLst>
          </p:cNvPr>
          <p:cNvCxnSpPr>
            <a:cxnSpLocks/>
          </p:cNvCxnSpPr>
          <p:nvPr/>
        </p:nvCxnSpPr>
        <p:spPr>
          <a:xfrm flipH="1">
            <a:off x="5936105" y="4567286"/>
            <a:ext cx="697043" cy="2670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Eigenvalues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1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7F0081-FB8C-72CC-6406-2F9F1CEC9566}"/>
              </a:ext>
            </a:extLst>
          </p:cNvPr>
          <p:cNvSpPr/>
          <p:nvPr/>
        </p:nvSpPr>
        <p:spPr>
          <a:xfrm>
            <a:off x="6820708" y="4281050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  <p:bldP spid="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hlinkClick r:id="rId6" action="ppaction://hlinksldjump"/>
              </a:rPr>
              <a:t>slide #72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/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/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blipFill>
                <a:blip r:embed="rId9"/>
                <a:stretch>
                  <a:fillRect l="-29412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/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blipFill>
                <a:blip r:embed="rId10"/>
                <a:stretch>
                  <a:fillRect l="-104839" t="-180000" r="-15000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/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blipFill>
                <a:blip r:embed="rId11"/>
                <a:stretch>
                  <a:fillRect l="-18182" t="-119672" r="-6363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/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Hermitian Operator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i="1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4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  <p:bldP spid="8" grpId="0" animBg="1"/>
      <p:bldP spid="10" grpId="0"/>
      <p:bldP spid="11" grpId="0"/>
      <p:bldP spid="21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Adding</a:t>
            </a:r>
            <a:r>
              <a:rPr lang="en-US" dirty="0">
                <a:solidFill>
                  <a:srgbClr val="7030A0"/>
                </a:solidFill>
              </a:rPr>
              <a:t>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Multiplying</a:t>
            </a:r>
            <a:r>
              <a:rPr lang="en-US" dirty="0">
                <a:solidFill>
                  <a:srgbClr val="7030A0"/>
                </a:solidFill>
              </a:rPr>
              <a:t>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29209"/>
            <a:ext cx="4129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the variances of two arbitrary Hermitian operators is always greater than or equal to one-fourth the square of the expected value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07564-C47F-29A3-364F-B2592EBC76BE}"/>
              </a:ext>
            </a:extLst>
          </p:cNvPr>
          <p:cNvSpPr txBox="1"/>
          <p:nvPr/>
        </p:nvSpPr>
        <p:spPr>
          <a:xfrm>
            <a:off x="557551" y="3641743"/>
            <a:ext cx="342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Matrix multiplication is </a:t>
            </a:r>
            <a:r>
              <a:rPr lang="en-US" sz="1400" b="1" dirty="0">
                <a:solidFill>
                  <a:srgbClr val="00B050"/>
                </a:solidFill>
              </a:rPr>
              <a:t>NOT</a:t>
            </a:r>
            <a:r>
              <a:rPr lang="en-US" sz="1400" dirty="0">
                <a:solidFill>
                  <a:srgbClr val="00B050"/>
                </a:solidFill>
              </a:rPr>
              <a:t> commutative</a:t>
            </a:r>
          </a:p>
        </p:txBody>
      </p: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A795-99D4-40C5-8746-FD5D53B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8" y="1400477"/>
            <a:ext cx="679080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713782" y="137666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861271" y="330742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1747169" y="350612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494424" y="399113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896937" y="45488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E30D-D4B8-4B6A-80FA-8D5B8CE4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53" y="1400477"/>
            <a:ext cx="442369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290856" y="13625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745253" y="18860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718574" y="206730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77895" y="312746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595488" y="353874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4691186" y="4341313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93" y="4118728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72"/>
          <a:stretch/>
        </p:blipFill>
        <p:spPr>
          <a:xfrm>
            <a:off x="485092" y="1314936"/>
            <a:ext cx="7057143" cy="2567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074621" y="12681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397308" y="158639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738551" y="190600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244233" y="32128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65349" y="35362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23" y="245723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2D8AB-7B90-4907-B24A-E0B58005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" y="4254658"/>
            <a:ext cx="7104762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67"/>
          <a:stretch/>
        </p:blipFill>
        <p:spPr>
          <a:xfrm>
            <a:off x="485092" y="1396245"/>
            <a:ext cx="7057143" cy="1851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252504" y="13420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09232" y="18279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580409" y="198893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397968" y="248393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72068" y="264055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909893-0C3F-4B17-9771-E1E2090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4" y="3868619"/>
            <a:ext cx="3128807" cy="2061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7EDC72-2AD5-497A-BCBC-010C8305B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296" y="4484000"/>
            <a:ext cx="2594848" cy="459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774359-C285-4BA4-AEB6-592606076F8D}"/>
              </a:ext>
            </a:extLst>
          </p:cNvPr>
          <p:cNvSpPr/>
          <p:nvPr/>
        </p:nvSpPr>
        <p:spPr>
          <a:xfrm>
            <a:off x="5219517" y="4484000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5472-42A6-4374-B7B6-237D5D8FB527}"/>
              </a:ext>
            </a:extLst>
          </p:cNvPr>
          <p:cNvSpPr/>
          <p:nvPr/>
        </p:nvSpPr>
        <p:spPr>
          <a:xfrm>
            <a:off x="6710188" y="4484000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1D830F2-4FE4-4157-BBE9-A153CFC02B8B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5400000" flipH="1" flipV="1">
            <a:off x="6084329" y="4163517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/>
              <p:nvPr/>
            </p:nvSpPr>
            <p:spPr>
              <a:xfrm>
                <a:off x="5210980" y="5351187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is an eigenvector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980" y="5351187"/>
                <a:ext cx="1995067" cy="655629"/>
              </a:xfrm>
              <a:prstGeom prst="rect">
                <a:avLst/>
              </a:prstGeom>
              <a:blipFill>
                <a:blip r:embed="rId6"/>
                <a:stretch>
                  <a:fillRect t="-68224" r="-6116" b="-6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53943" y="4216621"/>
            <a:ext cx="944865" cy="369332"/>
            <a:chOff x="3647644" y="5356391"/>
            <a:chExt cx="944865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20905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5614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3841484" y="1668192"/>
            <a:ext cx="1973529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05AF8-AD67-354B-89B7-DB8E0AC95D54}"/>
              </a:ext>
            </a:extLst>
          </p:cNvPr>
          <p:cNvSpPr txBox="1"/>
          <p:nvPr/>
        </p:nvSpPr>
        <p:spPr>
          <a:xfrm>
            <a:off x="6061999" y="1224834"/>
            <a:ext cx="279303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An eigenvalue is </a:t>
            </a:r>
            <a:r>
              <a:rPr lang="en-US" sz="1200" b="1" dirty="0"/>
              <a:t>degenerate</a:t>
            </a:r>
            <a:r>
              <a:rPr lang="en-US" sz="1200" dirty="0"/>
              <a:t> if there is more than one linearly independent eigenstate belonging to the same eigenvalue. Degeneracy in quantum mechanical problems typically indicates a spatial symmetry within the system.</a:t>
            </a:r>
          </a:p>
        </p:txBody>
      </p: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</a:t>
            </a:r>
            <a:r>
              <a:rPr lang="en-US" sz="1600" u="sng" dirty="0">
                <a:solidFill>
                  <a:srgbClr val="7030A0"/>
                </a:solidFill>
              </a:rPr>
              <a:t>matrix</a:t>
            </a:r>
            <a:r>
              <a:rPr lang="en-US" sz="1600" dirty="0">
                <a:solidFill>
                  <a:srgbClr val="7030A0"/>
                </a:solidFill>
              </a:rPr>
              <a:t>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10DDE63-DE08-0820-9445-13E586C7A4C8}"/>
              </a:ext>
            </a:extLst>
          </p:cNvPr>
          <p:cNvSpPr/>
          <p:nvPr/>
        </p:nvSpPr>
        <p:spPr>
          <a:xfrm>
            <a:off x="6457950" y="3888907"/>
            <a:ext cx="1803181" cy="2495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755243" y="378752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80516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C8BF8-5A6D-4E3A-B20F-A678CB9F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72"/>
          <a:stretch/>
        </p:blipFill>
        <p:spPr>
          <a:xfrm>
            <a:off x="410425" y="1375932"/>
            <a:ext cx="5447619" cy="26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27689" y="1327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38299" y="18203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884886" y="334205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848645" y="377076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47592" y="4272226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</p:spTree>
    <p:extLst>
      <p:ext uri="{BB962C8B-B14F-4D97-AF65-F5344CB8AC3E}">
        <p14:creationId xmlns:p14="http://schemas.microsoft.com/office/powerpoint/2010/main" val="2420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Schrödinger Wave Equation </a:t>
                </a:r>
                <a:r>
                  <a:rPr lang="en-US" sz="2400" dirty="0"/>
                  <a:t>based upon first principles and a good guess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Born Rule </a:t>
                </a:r>
                <a:r>
                  <a:rPr lang="en-US" sz="2400" dirty="0"/>
                  <a:t>relates the wavefunction solution of Schrodinger's differential equation to the probability density function (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PDF</a:t>
                </a:r>
                <a:r>
                  <a:rPr lang="en-US" sz="2400" dirty="0"/>
                  <a:t>) governing observables: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projection of the wavefunction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eigenfunctions</a:t>
                </a:r>
                <a:r>
                  <a:rPr lang="en-US" sz="2400" dirty="0"/>
                  <a:t> in various </a:t>
                </a:r>
                <a:r>
                  <a:rPr lang="en-US" sz="2400" b="1" dirty="0"/>
                  <a:t>basis</a:t>
                </a:r>
                <a:r>
                  <a:rPr lang="en-US" sz="2400" dirty="0"/>
                  <a:t> is what leads to the measured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Time Independent Schrodinger Equation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TISE</a:t>
                </a:r>
                <a:r>
                  <a:rPr lang="en-US" sz="2400" dirty="0"/>
                  <a:t>) for the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Potential Well</a:t>
                </a:r>
                <a:r>
                  <a:rPr lang="en-US" sz="2400" dirty="0"/>
                  <a:t> demonstrates the concept tunnelling into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classically forbidden regions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Energy levels are </a:t>
                </a:r>
                <a:r>
                  <a:rPr lang="en-US" sz="2400" b="1" dirty="0"/>
                  <a:t>quantized</a:t>
                </a:r>
                <a:r>
                  <a:rPr lang="en-US" sz="2400" dirty="0"/>
                  <a:t> in the Schrodinger model and correlate to Bohr’s semi-quantum approach to Hydrogen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 b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PhD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normalized 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generalized inner product and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scalar product with the corresponding </a:t>
            </a:r>
            <a:r>
              <a:rPr lang="en-US" sz="2400" b="1" dirty="0"/>
              <a:t>ket</a:t>
            </a:r>
            <a:r>
              <a:rPr lang="en-US" sz="2400" dirty="0"/>
              <a:t> 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infinite dimension abstract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(finite norm)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, or when represented as mathematical processes they may have </a:t>
            </a:r>
            <a:r>
              <a:rPr lang="en-US" sz="2400" i="1" dirty="0"/>
              <a:t>eigen</a:t>
            </a:r>
            <a:r>
              <a:rPr lang="en-US" sz="2400" i="1" u="sng" dirty="0"/>
              <a:t>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</a:t>
            </a:r>
            <a:r>
              <a:rPr lang="en-US" sz="2400" u="sng" dirty="0"/>
              <a:t>real</a:t>
            </a:r>
            <a:r>
              <a:rPr lang="en-US" sz="2400" dirty="0"/>
              <a:t>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the canonical basis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probability density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is:</a:t>
                </a:r>
              </a:p>
              <a:p>
                <a:pPr marL="0" indent="0">
                  <a:buNone/>
                </a:pPr>
                <a:endParaRPr lang="en-US" sz="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6533</TotalTime>
  <Words>4278</Words>
  <Application>Microsoft Office PowerPoint</Application>
  <PresentationFormat>On-screen Show (4:3)</PresentationFormat>
  <Paragraphs>837</Paragraphs>
  <Slides>91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Deriving Schrodinger's Equation</vt:lpstr>
      <vt:lpstr>Deriving Schrodinger's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the Equation</vt:lpstr>
      <vt:lpstr>Decoding Schrödinger's Equation</vt:lpstr>
      <vt:lpstr>Decoding Schrödinger's Equation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dirac_notation.ipynb</vt:lpstr>
      <vt:lpstr>Run Cell 2 – dirac_notation.ipynb</vt:lpstr>
      <vt:lpstr>Run Cell 3 – dirac_notation.ipynb</vt:lpstr>
      <vt:lpstr>Run Cell 4 – dirac_notation.ipynb</vt:lpstr>
      <vt:lpstr>Abstract Vectors and Functions</vt:lpstr>
      <vt:lpstr>Abstract Vectors and Functions</vt:lpstr>
      <vt:lpstr>Orthogonal Functions</vt:lpstr>
      <vt:lpstr>Operators</vt:lpstr>
      <vt:lpstr>An Operator Eigenfunction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Operator Commutator</vt:lpstr>
      <vt:lpstr>Operator Commutator</vt:lpstr>
      <vt:lpstr>Run Cell 1 – operators.ipynb</vt:lpstr>
      <vt:lpstr>Run Cell 2 – operators.ipynb</vt:lpstr>
      <vt:lpstr>Run Cell 3 – operators.ipynb</vt:lpstr>
      <vt:lpstr>View Cell 3 – operators.ipynb</vt:lpstr>
      <vt:lpstr>Run Cell 4 – operators.ipynb</vt:lpstr>
      <vt:lpstr>Run Cell 5 – operators.ipynb</vt:lpstr>
      <vt:lpstr>Run Cell 6 – operators.ipynb</vt:lpstr>
      <vt:lpstr>Run Cell 7 – operators.ipynb</vt:lpstr>
      <vt:lpstr>Session 22 – Now You Know…</vt:lpstr>
      <vt:lpstr>Session 22 – Now You Know…</vt:lpstr>
      <vt:lpstr>Session 22 – Now You Know…</vt:lpstr>
      <vt:lpstr>Session 22 – Now You Know…</vt:lpstr>
      <vt:lpstr>Task 22-01 (Part A)</vt:lpstr>
      <vt:lpstr>Task 22-01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886</cp:revision>
  <cp:lastPrinted>2015-06-01T00:45:11Z</cp:lastPrinted>
  <dcterms:created xsi:type="dcterms:W3CDTF">2014-09-21T17:58:26Z</dcterms:created>
  <dcterms:modified xsi:type="dcterms:W3CDTF">2022-07-11T16:24:49Z</dcterms:modified>
</cp:coreProperties>
</file>